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57" r:id="rId4"/>
    <p:sldId id="258" r:id="rId5"/>
    <p:sldId id="259" r:id="rId6"/>
    <p:sldId id="261" r:id="rId7"/>
    <p:sldId id="264" r:id="rId8"/>
    <p:sldId id="265" r:id="rId9"/>
    <p:sldId id="266" r:id="rId10"/>
  </p:sldIdLst>
  <p:sldSz cx="18288000" cy="10287000"/>
  <p:notesSz cx="6858000" cy="9144000"/>
  <p:embeddedFontLst>
    <p:embeddedFont>
      <p:font typeface="Cambria Bold" pitchFamily="18" charset="0"/>
      <p:bold r:id="rId12"/>
    </p:embeddedFont>
    <p:embeddedFont>
      <p:font typeface="Cambria" pitchFamily="18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Eczar SemiBold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js/js_jquery_selectors.asp" TargetMode="External"/><Relationship Id="rId2" Type="http://schemas.openxmlformats.org/officeDocument/2006/relationships/hyperlink" Target="https://www.w3schools.com/js/js_htmldom.asp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w3schools.com/js/js_json.asp" TargetMode="External"/><Relationship Id="rId4" Type="http://schemas.openxmlformats.org/officeDocument/2006/relationships/hyperlink" Target="https://www.w3schools.com/js/js_events.as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91126" y="108121"/>
            <a:ext cx="15615138" cy="102853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6925778" y="1904460"/>
            <a:ext cx="47771" cy="8382540"/>
            <a:chOff x="0" y="0"/>
            <a:chExt cx="63695" cy="111767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754" cy="11176762"/>
            </a:xfrm>
            <a:custGeom>
              <a:avLst/>
              <a:gdLst/>
              <a:ahLst/>
              <a:cxnLst/>
              <a:rect l="l" t="t" r="r" b="b"/>
              <a:pathLst>
                <a:path w="63754" h="11176762">
                  <a:moveTo>
                    <a:pt x="0" y="0"/>
                  </a:moveTo>
                  <a:lnTo>
                    <a:pt x="63754" y="0"/>
                  </a:lnTo>
                  <a:lnTo>
                    <a:pt x="63754" y="11176762"/>
                  </a:lnTo>
                  <a:lnTo>
                    <a:pt x="0" y="11176762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622514" y="346176"/>
            <a:ext cx="13937188" cy="262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400" dirty="0">
                <a:solidFill>
                  <a:srgbClr val="000000"/>
                </a:solidFill>
                <a:latin typeface="Cambria Bold"/>
              </a:rPr>
              <a:t>Dr. SNS RAJALAKSHMI COLLEGE OF ARTS &amp; SCIENCE (Autonomous)</a:t>
            </a:r>
          </a:p>
          <a:p>
            <a:pPr algn="ctr">
              <a:lnSpc>
                <a:spcPts val="3359"/>
              </a:lnSpc>
            </a:pPr>
            <a:r>
              <a:rPr lang="en-US" sz="2799" dirty="0">
                <a:solidFill>
                  <a:srgbClr val="000000"/>
                </a:solidFill>
                <a:latin typeface="Cambria Bold"/>
              </a:rPr>
              <a:t>Coimbatore -641049</a:t>
            </a:r>
          </a:p>
          <a:p>
            <a:pPr algn="ctr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Accredited by NAAC(Cycle–III) with ‘A+’ Grade</a:t>
            </a:r>
          </a:p>
          <a:p>
            <a:pPr marL="289560" lvl="1" indent="-144780" algn="ctr">
              <a:lnSpc>
                <a:spcPts val="287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(Recognized by UGC, Approved by AICTE, New Delhi and  </a:t>
            </a:r>
          </a:p>
          <a:p>
            <a:pPr marL="289560" lvl="1" indent="-144780" algn="ctr">
              <a:lnSpc>
                <a:spcPts val="287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Affiliated to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Bharathiar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University, Coimbatore) </a:t>
            </a:r>
          </a:p>
          <a:p>
            <a:pPr marL="434340" lvl="1" indent="-217170" algn="ctr">
              <a:lnSpc>
                <a:spcPts val="4320"/>
              </a:lnSpc>
            </a:pPr>
            <a:endParaRPr lang="en-US" sz="3600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38276" y="4825594"/>
            <a:ext cx="12380211" cy="3731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Cambria Bold"/>
              </a:rPr>
              <a:t>COURSE NAME : 21UCU403 OBJECT ORIENTED PROGRAMMING</a:t>
            </a:r>
          </a:p>
          <a:p>
            <a:pPr algn="ctr">
              <a:lnSpc>
                <a:spcPts val="4320"/>
              </a:lnSpc>
            </a:pPr>
            <a:endParaRPr lang="en-US" sz="3600" dirty="0">
              <a:solidFill>
                <a:srgbClr val="000000"/>
              </a:solidFill>
              <a:latin typeface="Cambria Bold"/>
            </a:endParaRPr>
          </a:p>
          <a:p>
            <a:pPr algn="ctr">
              <a:lnSpc>
                <a:spcPts val="3840"/>
              </a:lnSpc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I YEAR /II SEMESTER</a:t>
            </a:r>
          </a:p>
          <a:p>
            <a:pPr algn="ctr">
              <a:lnSpc>
                <a:spcPts val="3840"/>
              </a:lnSpc>
            </a:pPr>
            <a:endParaRPr lang="en-US" sz="3200" dirty="0">
              <a:solidFill>
                <a:srgbClr val="000000"/>
              </a:solidFill>
              <a:latin typeface="Cambria"/>
            </a:endParaRPr>
          </a:p>
          <a:p>
            <a:pPr algn="ctr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Cambria"/>
              </a:rPr>
              <a:t>Unit 5- Client side essentials</a:t>
            </a:r>
          </a:p>
          <a:p>
            <a:pPr algn="ctr">
              <a:lnSpc>
                <a:spcPts val="4320"/>
              </a:lnSpc>
            </a:pPr>
            <a:endParaRPr lang="en-US" sz="3600" dirty="0">
              <a:solidFill>
                <a:srgbClr val="000000"/>
              </a:solidFill>
              <a:latin typeface="Cambria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b="641"/>
          <a:stretch>
            <a:fillRect/>
          </a:stretch>
        </p:blipFill>
        <p:spPr>
          <a:xfrm>
            <a:off x="0" y="425302"/>
            <a:ext cx="1553581" cy="9332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876300"/>
            <a:ext cx="14020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The </a:t>
            </a:r>
            <a:r>
              <a:rPr lang="en-IN" b="1" dirty="0"/>
              <a:t>HTML DOM (Document Object Model)</a:t>
            </a:r>
          </a:p>
          <a:p>
            <a:endParaRPr lang="en-IN" dirty="0" smtClean="0"/>
          </a:p>
          <a:p>
            <a:endParaRPr lang="en-IN" dirty="0"/>
          </a:p>
          <a:p>
            <a:r>
              <a:rPr lang="en-IN" dirty="0" smtClean="0">
                <a:hlinkClick r:id="rId2"/>
              </a:rPr>
              <a:t>https</a:t>
            </a:r>
            <a:r>
              <a:rPr lang="en-IN" dirty="0">
                <a:hlinkClick r:id="rId2"/>
              </a:rPr>
              <a:t>://</a:t>
            </a:r>
            <a:r>
              <a:rPr lang="en-IN" dirty="0" smtClean="0">
                <a:hlinkClick r:id="rId2"/>
              </a:rPr>
              <a:t>www.w3schools.com/js/js_htmldom.asp</a:t>
            </a:r>
            <a:endParaRPr lang="en-IN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JQUERY</a:t>
            </a:r>
          </a:p>
          <a:p>
            <a:endParaRPr lang="en-US" dirty="0"/>
          </a:p>
          <a:p>
            <a:r>
              <a:rPr lang="en-IN" dirty="0">
                <a:hlinkClick r:id="rId3"/>
              </a:rPr>
              <a:t>https://</a:t>
            </a:r>
            <a:r>
              <a:rPr lang="en-IN" dirty="0" smtClean="0">
                <a:hlinkClick r:id="rId3"/>
              </a:rPr>
              <a:t>www.w3schools.com/js/js_jquery_selectors.asp</a:t>
            </a:r>
            <a:endParaRPr lang="en-IN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JAVA SCRIPT EVENT HANDLING</a:t>
            </a:r>
          </a:p>
          <a:p>
            <a:endParaRPr lang="en-US" dirty="0"/>
          </a:p>
          <a:p>
            <a:r>
              <a:rPr lang="en-IN" b="1" dirty="0">
                <a:hlinkClick r:id="rId4"/>
              </a:rPr>
              <a:t>https://</a:t>
            </a:r>
            <a:r>
              <a:rPr lang="en-IN" b="1" dirty="0" smtClean="0">
                <a:hlinkClick r:id="rId4"/>
              </a:rPr>
              <a:t>www.w3schools.com/js/js_events.asp</a:t>
            </a:r>
            <a:endParaRPr lang="en-IN" b="1" dirty="0" smtClean="0"/>
          </a:p>
          <a:p>
            <a:endParaRPr lang="en-US" b="1" dirty="0"/>
          </a:p>
          <a:p>
            <a:r>
              <a:rPr lang="en-US" b="1" dirty="0" smtClean="0"/>
              <a:t>JSON</a:t>
            </a:r>
          </a:p>
          <a:p>
            <a:endParaRPr lang="en-US" b="1" dirty="0"/>
          </a:p>
          <a:p>
            <a:r>
              <a:rPr lang="en-IN" b="1" dirty="0">
                <a:hlinkClick r:id="rId5"/>
              </a:rPr>
              <a:t>https://</a:t>
            </a:r>
            <a:r>
              <a:rPr lang="en-IN" b="1" dirty="0" smtClean="0">
                <a:hlinkClick r:id="rId5"/>
              </a:rPr>
              <a:t>www.w3schools.com/js/js_json.asp</a:t>
            </a:r>
            <a:endParaRPr lang="en-IN" b="1" dirty="0" smtClean="0"/>
          </a:p>
          <a:p>
            <a:endParaRPr lang="en-US" b="1" dirty="0"/>
          </a:p>
          <a:p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96960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0" y="9594306"/>
            <a:ext cx="10892207" cy="692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47725" y="2324100"/>
            <a:ext cx="66675" cy="7162800"/>
            <a:chOff x="0" y="0"/>
            <a:chExt cx="88900" cy="955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900" cy="9550400"/>
            </a:xfrm>
            <a:custGeom>
              <a:avLst/>
              <a:gdLst/>
              <a:ahLst/>
              <a:cxnLst/>
              <a:rect l="l" t="t" r="r" b="b"/>
              <a:pathLst>
                <a:path w="88900" h="9550400">
                  <a:moveTo>
                    <a:pt x="88900" y="0"/>
                  </a:moveTo>
                  <a:lnTo>
                    <a:pt x="0" y="0"/>
                  </a:lnTo>
                  <a:lnTo>
                    <a:pt x="0" y="9550400"/>
                  </a:lnTo>
                  <a:lnTo>
                    <a:pt x="88900" y="95504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862861" y="526174"/>
            <a:ext cx="10409877" cy="693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4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Speech synthesis markup language</a:t>
            </a:r>
          </a:p>
        </p:txBody>
      </p:sp>
      <p:sp>
        <p:nvSpPr>
          <p:cNvPr id="8" name="TextBox 8"/>
          <p:cNvSpPr txBox="1"/>
          <p:nvPr/>
        </p:nvSpPr>
        <p:spPr>
          <a:xfrm rot="10800000" flipV="1">
            <a:off x="2890466" y="9786311"/>
            <a:ext cx="7167933" cy="209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Speech synthesis markup language/21UCU403 -OBJECT ORIENTED PROGRAMMING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7414" y="2324100"/>
            <a:ext cx="15378900" cy="685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6761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Speech Synthesis Markup Language (SSML) is a markup language that is used to add text-to-speech functionality to web pages, mobile applications, and other software. </a:t>
            </a:r>
          </a:p>
          <a:p>
            <a:pPr marL="457200" indent="-457200">
              <a:lnSpc>
                <a:spcPts val="6761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It provides a way to control the speech synthesis process, such as setting the voice, speed, and volume of the speech.</a:t>
            </a:r>
          </a:p>
          <a:p>
            <a:pPr marL="457200" indent="-457200">
              <a:lnSpc>
                <a:spcPts val="6761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Speech Synthesis Markup Language (SSML) is an XML-based markup language, used in the generation of speech in a range of applications, including Windows, mobile, Web, and Internet of Things (IoT) devices.</a:t>
            </a:r>
          </a:p>
          <a:p>
            <a:pPr marL="457200" indent="-457200">
              <a:lnSpc>
                <a:spcPts val="6761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69858" y="9786312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08/03/2023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0" y="9594499"/>
            <a:ext cx="10892207" cy="692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7630775" y="2476500"/>
            <a:ext cx="47625" cy="6553200"/>
            <a:chOff x="0" y="0"/>
            <a:chExt cx="63500" cy="8737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" cy="8737600"/>
            </a:xfrm>
            <a:custGeom>
              <a:avLst/>
              <a:gdLst/>
              <a:ahLst/>
              <a:cxnLst/>
              <a:rect l="l" t="t" r="r" b="b"/>
              <a:pathLst>
                <a:path w="63500" h="8737600">
                  <a:moveTo>
                    <a:pt x="0" y="0"/>
                  </a:moveTo>
                  <a:lnTo>
                    <a:pt x="63500" y="0"/>
                  </a:lnTo>
                  <a:lnTo>
                    <a:pt x="63500" y="8737600"/>
                  </a:lnTo>
                  <a:lnTo>
                    <a:pt x="0" y="87376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352800" y="9792373"/>
            <a:ext cx="7282605" cy="204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Speech synthesis markup language/21UCU403 -OBJECT ORIENTED PROGRAMMING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62861" y="277259"/>
            <a:ext cx="10409877" cy="751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4"/>
              </a:lnSpc>
              <a:spcBef>
                <a:spcPct val="0"/>
              </a:spcBef>
            </a:pPr>
            <a:r>
              <a:rPr lang="en-US" sz="5020">
                <a:solidFill>
                  <a:srgbClr val="000000"/>
                </a:solidFill>
                <a:latin typeface="Eczar SemiBold"/>
              </a:rPr>
              <a:t>Speech synthesis markup language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2050" y="2052187"/>
            <a:ext cx="9226180" cy="940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53"/>
              </a:lnSpc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Basic Structure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72050" y="3570941"/>
            <a:ext cx="13891275" cy="177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37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SSML is written in XML format, which is a markup language used to describe data. It has a hierarchical structure consisting of elements and attributes.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4602" y="9789773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08/03/2023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739" y="9594499"/>
            <a:ext cx="10892207" cy="692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47725" y="2324100"/>
            <a:ext cx="66675" cy="7162800"/>
            <a:chOff x="0" y="0"/>
            <a:chExt cx="88900" cy="955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900" cy="9550400"/>
            </a:xfrm>
            <a:custGeom>
              <a:avLst/>
              <a:gdLst/>
              <a:ahLst/>
              <a:cxnLst/>
              <a:rect l="l" t="t" r="r" b="b"/>
              <a:pathLst>
                <a:path w="88900" h="9550400">
                  <a:moveTo>
                    <a:pt x="88900" y="0"/>
                  </a:moveTo>
                  <a:lnTo>
                    <a:pt x="0" y="0"/>
                  </a:lnTo>
                  <a:lnTo>
                    <a:pt x="0" y="9550400"/>
                  </a:lnTo>
                  <a:lnTo>
                    <a:pt x="88900" y="95504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215625" y="9685000"/>
            <a:ext cx="117043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399">
                <a:solidFill>
                  <a:srgbClr val="000000"/>
                </a:solidFill>
                <a:latin typeface="Cambria"/>
              </a:rPr>
              <a:t>Speech synthesis markup language/21UCU403 -OBJECT ORIENTED PROGRAMMING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62861" y="277259"/>
            <a:ext cx="10409877" cy="693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4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Speech synthesis markup language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08506" y="1573491"/>
            <a:ext cx="3670626" cy="917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94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Eczar SemiBold"/>
              </a:rPr>
              <a:t>Elements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72050" y="2553431"/>
            <a:ext cx="16059963" cy="1686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57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SSML has various elements that can be used to control the speech synthesis process. Some of the commonly used elements are: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72050" y="4250567"/>
            <a:ext cx="16492073" cy="7723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6835"/>
              </a:lnSpc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&lt;speak&gt;: The main element used to indicate that the content within it should be spoken aloud.</a:t>
            </a:r>
          </a:p>
          <a:p>
            <a:pPr marL="514350" indent="-514350">
              <a:lnSpc>
                <a:spcPts val="6835"/>
              </a:lnSpc>
              <a:buAutoNum type="arabicPeriod" startAt="2"/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&lt;break&gt;: Used to insert pauses in the speech.</a:t>
            </a:r>
          </a:p>
          <a:p>
            <a:pPr marL="514350" indent="-514350">
              <a:lnSpc>
                <a:spcPts val="6835"/>
              </a:lnSpc>
              <a:buAutoNum type="arabicPeriod" startAt="2"/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&lt;emphasis&gt;: Used to add emphasis to a particular word or phrase.</a:t>
            </a:r>
          </a:p>
          <a:p>
            <a:pPr marL="514350" indent="-514350">
              <a:lnSpc>
                <a:spcPts val="6835"/>
              </a:lnSpc>
              <a:buAutoNum type="arabicPeriod" startAt="2"/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&lt;prosody&gt;: Used to control the speed, pitch, and volume of the speech.</a:t>
            </a:r>
          </a:p>
          <a:p>
            <a:pPr marL="514350" indent="-514350">
              <a:lnSpc>
                <a:spcPts val="6835"/>
              </a:lnSpc>
              <a:buFontTx/>
              <a:buAutoNum type="arabicPeriod" startAt="2"/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&lt;say-as&gt;: Used to specify how a particular text should be pronounced.</a:t>
            </a:r>
          </a:p>
          <a:p>
            <a:pPr>
              <a:lnSpc>
                <a:spcPts val="6835"/>
              </a:lnSpc>
            </a:pPr>
            <a:endParaRPr lang="en-US" sz="3200" dirty="0">
              <a:solidFill>
                <a:srgbClr val="000000"/>
              </a:solidFill>
              <a:latin typeface="Cambria"/>
            </a:endParaRPr>
          </a:p>
          <a:p>
            <a:pPr marL="514350" indent="-514350">
              <a:lnSpc>
                <a:spcPts val="6835"/>
              </a:lnSpc>
              <a:buAutoNum type="arabicPeriod" startAt="2"/>
            </a:pPr>
            <a:endParaRPr lang="en-US" sz="3200" dirty="0">
              <a:solidFill>
                <a:srgbClr val="000000"/>
              </a:solidFill>
              <a:latin typeface="Cambria"/>
            </a:endParaRPr>
          </a:p>
          <a:p>
            <a:pPr marL="514350" indent="-514350">
              <a:lnSpc>
                <a:spcPts val="6835"/>
              </a:lnSpc>
              <a:buAutoNum type="arabicPeriod"/>
            </a:pPr>
            <a:endParaRPr lang="en-US" sz="3200" dirty="0">
              <a:solidFill>
                <a:srgbClr val="000000"/>
              </a:solidFill>
              <a:latin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0" y="9592843"/>
            <a:ext cx="10892207" cy="692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47725" y="2324100"/>
            <a:ext cx="66675" cy="7162800"/>
            <a:chOff x="0" y="0"/>
            <a:chExt cx="88900" cy="955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900" cy="9550400"/>
            </a:xfrm>
            <a:custGeom>
              <a:avLst/>
              <a:gdLst/>
              <a:ahLst/>
              <a:cxnLst/>
              <a:rect l="l" t="t" r="r" b="b"/>
              <a:pathLst>
                <a:path w="88900" h="9550400">
                  <a:moveTo>
                    <a:pt x="88900" y="0"/>
                  </a:moveTo>
                  <a:lnTo>
                    <a:pt x="0" y="0"/>
                  </a:lnTo>
                  <a:lnTo>
                    <a:pt x="0" y="9550400"/>
                  </a:lnTo>
                  <a:lnTo>
                    <a:pt x="88900" y="95504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070099" y="9789775"/>
            <a:ext cx="8808253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dirty="0">
                <a:solidFill>
                  <a:srgbClr val="000000"/>
                </a:solidFill>
                <a:latin typeface="Cambria"/>
              </a:rPr>
              <a:t>Speech synthesis markup language/21UCU403 -OBJECT ORIENTED PROGRAMMING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62861" y="277259"/>
            <a:ext cx="10409877" cy="693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4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Speech synthesis markup language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2051" y="1849696"/>
            <a:ext cx="3034010" cy="796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28"/>
              </a:lnSpc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Attributes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38725" y="3112829"/>
            <a:ext cx="16718624" cy="1754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39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SSML also has various attributes that can be used to modify the behavior of elements. Some of the commonly used attributes are: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9037" y="5333660"/>
            <a:ext cx="16891290" cy="5306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7037"/>
              </a:lnSpc>
              <a:spcBef>
                <a:spcPct val="0"/>
              </a:spcBef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voice: Used to specify the voice to be used for the speech.</a:t>
            </a:r>
          </a:p>
          <a:p>
            <a:pPr marL="514350" indent="-514350">
              <a:lnSpc>
                <a:spcPts val="7037"/>
              </a:lnSpc>
              <a:spcBef>
                <a:spcPct val="0"/>
              </a:spcBef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rate: Used to set the speed of the speech.</a:t>
            </a:r>
          </a:p>
          <a:p>
            <a:pPr marL="514350" indent="-514350">
              <a:lnSpc>
                <a:spcPts val="7037"/>
              </a:lnSpc>
              <a:spcBef>
                <a:spcPct val="0"/>
              </a:spcBef>
              <a:buFontTx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volume: Used to set the volume of the speech.</a:t>
            </a:r>
          </a:p>
          <a:p>
            <a:pPr marL="514350" indent="-514350">
              <a:lnSpc>
                <a:spcPts val="7037"/>
              </a:lnSpc>
              <a:spcBef>
                <a:spcPct val="0"/>
              </a:spcBef>
              <a:buFontTx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pitch: Used to set the pitch of the speech.</a:t>
            </a:r>
          </a:p>
          <a:p>
            <a:pPr marL="514350" indent="-514350">
              <a:lnSpc>
                <a:spcPts val="7037"/>
              </a:lnSpc>
              <a:spcBef>
                <a:spcPct val="0"/>
              </a:spcBef>
              <a:buFontTx/>
              <a:buAutoNum type="arabicPeriod"/>
            </a:pPr>
            <a:endParaRPr lang="en-US" sz="3200" dirty="0">
              <a:solidFill>
                <a:srgbClr val="000000"/>
              </a:solidFill>
              <a:latin typeface="Cambria"/>
            </a:endParaRPr>
          </a:p>
          <a:p>
            <a:pPr marL="514350" indent="-514350">
              <a:lnSpc>
                <a:spcPts val="7037"/>
              </a:lnSpc>
              <a:spcBef>
                <a:spcPct val="0"/>
              </a:spcBef>
              <a:buAutoNum type="arabicPeriod"/>
            </a:pPr>
            <a:endParaRPr lang="en-US" sz="3200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25510" y="9789775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08/03/2023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862861" y="277259"/>
            <a:ext cx="10409877" cy="693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4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Speech synthesis markup language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9594499"/>
            <a:ext cx="10892207" cy="69250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302939" y="9805390"/>
            <a:ext cx="7376175" cy="204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Speech synthesis markup language/21UCU403 -OBJECT ORIENTED PROGRAMMING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41448" y="2838450"/>
            <a:ext cx="47625" cy="6419850"/>
            <a:chOff x="0" y="0"/>
            <a:chExt cx="63500" cy="8559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" cy="8559800"/>
            </a:xfrm>
            <a:custGeom>
              <a:avLst/>
              <a:gdLst/>
              <a:ahLst/>
              <a:cxnLst/>
              <a:rect l="l" t="t" r="r" b="b"/>
              <a:pathLst>
                <a:path w="63500" h="8559800">
                  <a:moveTo>
                    <a:pt x="0" y="0"/>
                  </a:moveTo>
                  <a:lnTo>
                    <a:pt x="63500" y="0"/>
                  </a:lnTo>
                  <a:lnTo>
                    <a:pt x="63500" y="8559800"/>
                  </a:lnTo>
                  <a:lnTo>
                    <a:pt x="0" y="85598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272051" y="2450163"/>
            <a:ext cx="3604749" cy="691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3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72051" y="3762671"/>
            <a:ext cx="16142805" cy="1686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55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Overall, SSML is a powerful tool for adding text-to-speech functionality to various applications, and its use is becoming more widespread as the technology improves.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1116" y="9794234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08/03/2023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0" y="9594499"/>
            <a:ext cx="10892207" cy="692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41448" y="2838450"/>
            <a:ext cx="47625" cy="6419850"/>
            <a:chOff x="0" y="0"/>
            <a:chExt cx="63500" cy="8559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" cy="8559800"/>
            </a:xfrm>
            <a:custGeom>
              <a:avLst/>
              <a:gdLst/>
              <a:ahLst/>
              <a:cxnLst/>
              <a:rect l="l" t="t" r="r" b="b"/>
              <a:pathLst>
                <a:path w="63500" h="8559800">
                  <a:moveTo>
                    <a:pt x="0" y="0"/>
                  </a:moveTo>
                  <a:lnTo>
                    <a:pt x="63500" y="0"/>
                  </a:lnTo>
                  <a:lnTo>
                    <a:pt x="63500" y="8559800"/>
                  </a:lnTo>
                  <a:lnTo>
                    <a:pt x="0" y="85598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691625" y="2436475"/>
            <a:ext cx="13609351" cy="258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3400">
                <a:solidFill>
                  <a:srgbClr val="000000"/>
                </a:solidFill>
                <a:latin typeface="Cambria"/>
              </a:rPr>
              <a:t>1. Name the various elements used in SSML?</a:t>
            </a:r>
          </a:p>
          <a:p>
            <a:pPr algn="l">
              <a:lnSpc>
                <a:spcPts val="4079"/>
              </a:lnSpc>
            </a:pPr>
            <a:r>
              <a:rPr lang="en-US" sz="3400">
                <a:solidFill>
                  <a:srgbClr val="000000"/>
                </a:solidFill>
                <a:latin typeface="Cambria"/>
              </a:rPr>
              <a:t>   </a:t>
            </a:r>
          </a:p>
          <a:p>
            <a:pPr algn="l">
              <a:lnSpc>
                <a:spcPts val="4079"/>
              </a:lnSpc>
            </a:pPr>
            <a:r>
              <a:rPr lang="en-US" sz="3400">
                <a:solidFill>
                  <a:srgbClr val="000000"/>
                </a:solidFill>
                <a:latin typeface="Cambria"/>
              </a:rPr>
              <a:t> </a:t>
            </a:r>
          </a:p>
          <a:p>
            <a:pPr algn="l">
              <a:lnSpc>
                <a:spcPts val="4079"/>
              </a:lnSpc>
            </a:pPr>
            <a:r>
              <a:rPr lang="en-US" sz="3400">
                <a:solidFill>
                  <a:srgbClr val="000000"/>
                </a:solidFill>
                <a:latin typeface="Cambria"/>
              </a:rPr>
              <a:t>2. Explain about Attributes in SSML.</a:t>
            </a:r>
          </a:p>
          <a:p>
            <a:pPr algn="l">
              <a:lnSpc>
                <a:spcPts val="4079"/>
              </a:lnSpc>
            </a:pPr>
            <a:r>
              <a:rPr lang="en-US" sz="3400">
                <a:solidFill>
                  <a:srgbClr val="000000"/>
                </a:solidFill>
                <a:latin typeface="Cambria"/>
              </a:rPr>
              <a:t>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411200" y="3009900"/>
            <a:ext cx="4876800" cy="36576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996045" y="9838573"/>
            <a:ext cx="7676582" cy="204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Speech synthesis markup language/21UCU403 -OBJECT ORIENTED PROGRAMMING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62861" y="277259"/>
            <a:ext cx="10409877" cy="751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4"/>
              </a:lnSpc>
              <a:spcBef>
                <a:spcPct val="0"/>
              </a:spcBef>
            </a:pPr>
            <a:r>
              <a:rPr lang="en-US" sz="5020">
                <a:solidFill>
                  <a:srgbClr val="000000"/>
                </a:solidFill>
                <a:latin typeface="Eczar SemiBold"/>
              </a:rPr>
              <a:t>Speech synthesis markup language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7579" y="9819631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08/03/2023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0" y="9592843"/>
            <a:ext cx="10892207" cy="692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41448" y="2838450"/>
            <a:ext cx="47625" cy="6419850"/>
            <a:chOff x="0" y="0"/>
            <a:chExt cx="63500" cy="8559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" cy="8559800"/>
            </a:xfrm>
            <a:custGeom>
              <a:avLst/>
              <a:gdLst/>
              <a:ahLst/>
              <a:cxnLst/>
              <a:rect l="l" t="t" r="r" b="b"/>
              <a:pathLst>
                <a:path w="63500" h="8559800">
                  <a:moveTo>
                    <a:pt x="0" y="0"/>
                  </a:moveTo>
                  <a:lnTo>
                    <a:pt x="63500" y="0"/>
                  </a:lnTo>
                  <a:lnTo>
                    <a:pt x="63500" y="8559800"/>
                  </a:lnTo>
                  <a:lnTo>
                    <a:pt x="0" y="85598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606025" y="598150"/>
            <a:ext cx="12771150" cy="107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Cambria Bold"/>
              </a:rPr>
              <a:t>References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18650" y="6998193"/>
            <a:ext cx="8961150" cy="259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000000"/>
                </a:solidFill>
                <a:latin typeface="Cambria Bold"/>
              </a:rPr>
              <a:t>Thank You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5275" y="9834318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08/03/2023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15625" y="9892877"/>
            <a:ext cx="7676582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600" dirty="0">
                <a:solidFill>
                  <a:srgbClr val="000000"/>
                </a:solidFill>
                <a:latin typeface="Cambria"/>
              </a:rPr>
              <a:t>Speech synthesis markup language/21UCU403 -OBJECT ORIENTED PROGRAMMING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72050" y="3584583"/>
            <a:ext cx="16755698" cy="1484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1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The Complete Reference, JAVA, McGraw-Hill Education; Tenth Edition, ISBN 10: 1259589331,9781259589331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550</Words>
  <Application>Microsoft Office PowerPoint</Application>
  <PresentationFormat>Custom</PresentationFormat>
  <Paragraphs>93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Cambria Bold</vt:lpstr>
      <vt:lpstr>Cambria</vt:lpstr>
      <vt:lpstr>Calibri</vt:lpstr>
      <vt:lpstr>Eczar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Speech Synthesis Markup Language</dc:title>
  <dc:creator>WELCOME</dc:creator>
  <cp:lastModifiedBy>WELCOME</cp:lastModifiedBy>
  <cp:revision>7</cp:revision>
  <dcterms:created xsi:type="dcterms:W3CDTF">2006-08-16T00:00:00Z</dcterms:created>
  <dcterms:modified xsi:type="dcterms:W3CDTF">2024-04-03T14:33:22Z</dcterms:modified>
  <dc:identifier>DAFd6MT18JY</dc:identifier>
</cp:coreProperties>
</file>